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Petrona"/>
      <p:regular r:id="rId18"/>
    </p:embeddedFont>
    <p:embeddedFont>
      <p:font typeface="Petrona"/>
      <p:regular r:id="rId19"/>
    </p:embeddedFont>
    <p:embeddedFont>
      <p:font typeface="Petrona"/>
      <p:regular r:id="rId20"/>
    </p:embeddedFont>
    <p:embeddedFont>
      <p:font typeface="Petrona"/>
      <p:regular r:id="rId21"/>
    </p:embeddedFont>
    <p:embeddedFont>
      <p:font typeface="Inter"/>
      <p:regular r:id="rId22"/>
    </p:embeddedFont>
    <p:embeddedFont>
      <p:font typeface="Inter"/>
      <p:regular r:id="rId23"/>
    </p:embeddedFont>
    <p:embeddedFont>
      <p:font typeface="Inter"/>
      <p:regular r:id="rId24"/>
    </p:embeddedFont>
    <p:embeddedFont>
      <p:font typeface="Inter"/>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slideLayout" Target="../slideLayouts/slideLayout7.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93144"/>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High Performance Computing with GPUs</a:t>
            </a:r>
            <a:endParaRPr lang="en-US" sz="4650" dirty="0"/>
          </a:p>
        </p:txBody>
      </p:sp>
      <p:sp>
        <p:nvSpPr>
          <p:cNvPr id="4" name="Text 1"/>
          <p:cNvSpPr/>
          <p:nvPr/>
        </p:nvSpPr>
        <p:spPr>
          <a:xfrm>
            <a:off x="6280190" y="4121825"/>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presentation explores GPU acceleration for neural networks, specifically focusing on MNIST digit classification. We'll examine how different implementations—from sequential CPU code to optimized GPU solutions using CUDA and Tensor Cores—affect performance and accuracy.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1876" y="688658"/>
            <a:ext cx="6985992" cy="676870"/>
          </a:xfrm>
          <a:prstGeom prst="rect">
            <a:avLst/>
          </a:prstGeom>
          <a:noFill/>
          <a:ln/>
        </p:spPr>
        <p:txBody>
          <a:bodyPr wrap="none" lIns="0" tIns="0" rIns="0" bIns="0" rtlCol="0" anchor="t"/>
          <a:lstStyle/>
          <a:p>
            <a:pPr algn="l" indent="0" marL="0">
              <a:lnSpc>
                <a:spcPts val="5300"/>
              </a:lnSpc>
              <a:buNone/>
            </a:pPr>
            <a:r>
              <a:rPr lang="en-US" sz="4250" b="1" dirty="0">
                <a:solidFill>
                  <a:srgbClr val="000000"/>
                </a:solidFill>
                <a:latin typeface="Petrona Bold" pitchFamily="34" charset="0"/>
                <a:ea typeface="Petrona Bold" pitchFamily="34" charset="-122"/>
                <a:cs typeface="Petrona Bold" pitchFamily="34" charset="-120"/>
              </a:rPr>
              <a:t>Key Learnings &amp; Conclusion</a:t>
            </a:r>
            <a:endParaRPr lang="en-US" sz="4250" dirty="0"/>
          </a:p>
        </p:txBody>
      </p:sp>
      <p:sp>
        <p:nvSpPr>
          <p:cNvPr id="4" name="Shape 1"/>
          <p:cNvSpPr/>
          <p:nvPr/>
        </p:nvSpPr>
        <p:spPr>
          <a:xfrm>
            <a:off x="721876" y="1674852"/>
            <a:ext cx="154662" cy="1451848"/>
          </a:xfrm>
          <a:prstGeom prst="roundRect">
            <a:avLst>
              <a:gd name="adj" fmla="val 56013"/>
            </a:avLst>
          </a:prstGeom>
          <a:solidFill>
            <a:srgbClr val="CCEEFF"/>
          </a:solidFill>
          <a:ln w="7620">
            <a:solidFill>
              <a:srgbClr val="B2D4E5"/>
            </a:solidFill>
            <a:prstDash val="solid"/>
          </a:ln>
        </p:spPr>
      </p:sp>
      <p:sp>
        <p:nvSpPr>
          <p:cNvPr id="5" name="Text 2"/>
          <p:cNvSpPr/>
          <p:nvPr/>
        </p:nvSpPr>
        <p:spPr>
          <a:xfrm>
            <a:off x="1185863" y="1674852"/>
            <a:ext cx="3992404" cy="338376"/>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Petrona Bold" pitchFamily="34" charset="0"/>
                <a:ea typeface="Petrona Bold" pitchFamily="34" charset="-122"/>
                <a:cs typeface="Petrona Bold" pitchFamily="34" charset="-120"/>
              </a:rPr>
              <a:t>Memory Management is Critical</a:t>
            </a:r>
            <a:endParaRPr lang="en-US" sz="2100" dirty="0"/>
          </a:p>
        </p:txBody>
      </p:sp>
      <p:sp>
        <p:nvSpPr>
          <p:cNvPr id="6" name="Text 3"/>
          <p:cNvSpPr/>
          <p:nvPr/>
        </p:nvSpPr>
        <p:spPr>
          <a:xfrm>
            <a:off x="1185863" y="2136934"/>
            <a:ext cx="7236262" cy="989767"/>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Efficient memory handling (pinned/shared memory, reuse) is essential for GPU performance, often more important than computational optimizations.</a:t>
            </a:r>
            <a:endParaRPr lang="en-US" sz="1600" dirty="0"/>
          </a:p>
        </p:txBody>
      </p:sp>
      <p:sp>
        <p:nvSpPr>
          <p:cNvPr id="7" name="Shape 4"/>
          <p:cNvSpPr/>
          <p:nvPr/>
        </p:nvSpPr>
        <p:spPr>
          <a:xfrm>
            <a:off x="1031200" y="3332917"/>
            <a:ext cx="154662" cy="1451848"/>
          </a:xfrm>
          <a:prstGeom prst="roundRect">
            <a:avLst>
              <a:gd name="adj" fmla="val 56013"/>
            </a:avLst>
          </a:prstGeom>
          <a:solidFill>
            <a:srgbClr val="CCEEFF"/>
          </a:solidFill>
          <a:ln w="7620">
            <a:solidFill>
              <a:srgbClr val="B2D4E5"/>
            </a:solidFill>
            <a:prstDash val="solid"/>
          </a:ln>
        </p:spPr>
      </p:sp>
      <p:sp>
        <p:nvSpPr>
          <p:cNvPr id="8" name="Text 5"/>
          <p:cNvSpPr/>
          <p:nvPr/>
        </p:nvSpPr>
        <p:spPr>
          <a:xfrm>
            <a:off x="1495187" y="3332917"/>
            <a:ext cx="4043839" cy="338376"/>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Petrona Bold" pitchFamily="34" charset="0"/>
                <a:ea typeface="Petrona Bold" pitchFamily="34" charset="-122"/>
                <a:cs typeface="Petrona Bold" pitchFamily="34" charset="-120"/>
              </a:rPr>
              <a:t>Optimization Techniques Matter</a:t>
            </a:r>
            <a:endParaRPr lang="en-US" sz="2100" dirty="0"/>
          </a:p>
        </p:txBody>
      </p:sp>
      <p:sp>
        <p:nvSpPr>
          <p:cNvPr id="9" name="Text 6"/>
          <p:cNvSpPr/>
          <p:nvPr/>
        </p:nvSpPr>
        <p:spPr>
          <a:xfrm>
            <a:off x="1495187" y="3794998"/>
            <a:ext cx="6926937" cy="989767"/>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Tiling, kernel fusion, CUDA streams, and batch processing significantly improve performance by reducing overhead and increasing GPU utilization.</a:t>
            </a:r>
            <a:endParaRPr lang="en-US" sz="1600" dirty="0"/>
          </a:p>
        </p:txBody>
      </p:sp>
      <p:sp>
        <p:nvSpPr>
          <p:cNvPr id="10" name="Shape 7"/>
          <p:cNvSpPr/>
          <p:nvPr/>
        </p:nvSpPr>
        <p:spPr>
          <a:xfrm>
            <a:off x="1340644" y="4990981"/>
            <a:ext cx="154662" cy="1451848"/>
          </a:xfrm>
          <a:prstGeom prst="roundRect">
            <a:avLst>
              <a:gd name="adj" fmla="val 56013"/>
            </a:avLst>
          </a:prstGeom>
          <a:solidFill>
            <a:srgbClr val="CCEEFF"/>
          </a:solidFill>
          <a:ln w="7620">
            <a:solidFill>
              <a:srgbClr val="B2D4E5"/>
            </a:solidFill>
            <a:prstDash val="solid"/>
          </a:ln>
        </p:spPr>
      </p:sp>
      <p:sp>
        <p:nvSpPr>
          <p:cNvPr id="11" name="Text 8"/>
          <p:cNvSpPr/>
          <p:nvPr/>
        </p:nvSpPr>
        <p:spPr>
          <a:xfrm>
            <a:off x="1804630" y="4990981"/>
            <a:ext cx="3862745" cy="338376"/>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Petrona Bold" pitchFamily="34" charset="0"/>
                <a:ea typeface="Petrona Bold" pitchFamily="34" charset="-122"/>
                <a:cs typeface="Petrona Bold" pitchFamily="34" charset="-120"/>
              </a:rPr>
              <a:t>Hardware-Software Integration</a:t>
            </a:r>
            <a:endParaRPr lang="en-US" sz="2100" dirty="0"/>
          </a:p>
        </p:txBody>
      </p:sp>
      <p:sp>
        <p:nvSpPr>
          <p:cNvPr id="12" name="Text 9"/>
          <p:cNvSpPr/>
          <p:nvPr/>
        </p:nvSpPr>
        <p:spPr>
          <a:xfrm>
            <a:off x="1804630" y="5453063"/>
            <a:ext cx="6617494" cy="989767"/>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Specialized hardware like Tensor Cores, when properly leveraged with appropriate software techniques, provides substantial acceleration for neural network training.</a:t>
            </a:r>
            <a:endParaRPr lang="en-US" sz="1600" dirty="0"/>
          </a:p>
        </p:txBody>
      </p:sp>
      <p:sp>
        <p:nvSpPr>
          <p:cNvPr id="13" name="Text 10"/>
          <p:cNvSpPr/>
          <p:nvPr/>
        </p:nvSpPr>
        <p:spPr>
          <a:xfrm>
            <a:off x="721876" y="6880979"/>
            <a:ext cx="7700248" cy="659844"/>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This project successfully demonstrated how GPU acceleration can dramatically improve neural network training efficiency.</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407325"/>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Thankyou!</a:t>
            </a:r>
            <a:endParaRPr lang="en-US" sz="4650" dirty="0"/>
          </a:p>
        </p:txBody>
      </p:sp>
      <p:sp>
        <p:nvSpPr>
          <p:cNvPr id="3" name="Text 1"/>
          <p:cNvSpPr/>
          <p:nvPr/>
        </p:nvSpPr>
        <p:spPr>
          <a:xfrm>
            <a:off x="793790" y="360521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by</a:t>
            </a:r>
            <a:endParaRPr lang="en-US" sz="1750" dirty="0"/>
          </a:p>
        </p:txBody>
      </p:sp>
      <p:sp>
        <p:nvSpPr>
          <p:cNvPr id="4" name="Text 2"/>
          <p:cNvSpPr/>
          <p:nvPr/>
        </p:nvSpPr>
        <p:spPr>
          <a:xfrm>
            <a:off x="793790" y="422326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I221249 - Atif Ibrahim</a:t>
            </a:r>
            <a:endParaRPr lang="en-US" sz="1750" dirty="0"/>
          </a:p>
        </p:txBody>
      </p:sp>
      <p:sp>
        <p:nvSpPr>
          <p:cNvPr id="5" name="Text 3"/>
          <p:cNvSpPr/>
          <p:nvPr/>
        </p:nvSpPr>
        <p:spPr>
          <a:xfrm>
            <a:off x="793790" y="484131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 I220827 - Muhammad Ali </a:t>
            </a:r>
            <a:endParaRPr lang="en-US" sz="1750" dirty="0"/>
          </a:p>
        </p:txBody>
      </p:sp>
      <p:sp>
        <p:nvSpPr>
          <p:cNvPr id="6" name="Text 4"/>
          <p:cNvSpPr/>
          <p:nvPr/>
        </p:nvSpPr>
        <p:spPr>
          <a:xfrm>
            <a:off x="793790" y="545937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I220902 - Hussain Ali Zaidi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14255"/>
          </a:xfrm>
          <a:prstGeom prst="rect">
            <a:avLst/>
          </a:prstGeom>
        </p:spPr>
      </p:pic>
      <p:sp>
        <p:nvSpPr>
          <p:cNvPr id="3" name="Text 0"/>
          <p:cNvSpPr/>
          <p:nvPr/>
        </p:nvSpPr>
        <p:spPr>
          <a:xfrm>
            <a:off x="731996" y="3349347"/>
            <a:ext cx="12204859" cy="686157"/>
          </a:xfrm>
          <a:prstGeom prst="rect">
            <a:avLst/>
          </a:prstGeom>
          <a:noFill/>
          <a:ln/>
        </p:spPr>
        <p:txBody>
          <a:bodyPr wrap="none" lIns="0" tIns="0" rIns="0" bIns="0" rtlCol="0" anchor="t"/>
          <a:lstStyle/>
          <a:p>
            <a:pPr algn="l" indent="0" marL="0">
              <a:lnSpc>
                <a:spcPts val="5400"/>
              </a:lnSpc>
              <a:buNone/>
            </a:pPr>
            <a:r>
              <a:rPr lang="en-US" sz="4300" b="1" dirty="0">
                <a:solidFill>
                  <a:srgbClr val="000000"/>
                </a:solidFill>
                <a:latin typeface="Petrona Bold" pitchFamily="34" charset="0"/>
                <a:ea typeface="Petrona Bold" pitchFamily="34" charset="-122"/>
                <a:cs typeface="Petrona Bold" pitchFamily="34" charset="-120"/>
              </a:rPr>
              <a:t>Project Overview &amp; Neural Network Architecture</a:t>
            </a:r>
            <a:endParaRPr lang="en-US" sz="4300" dirty="0"/>
          </a:p>
        </p:txBody>
      </p:sp>
      <p:sp>
        <p:nvSpPr>
          <p:cNvPr id="4" name="Shape 1"/>
          <p:cNvSpPr/>
          <p:nvPr/>
        </p:nvSpPr>
        <p:spPr>
          <a:xfrm>
            <a:off x="731996" y="4349115"/>
            <a:ext cx="4249460" cy="2240637"/>
          </a:xfrm>
          <a:prstGeom prst="roundRect">
            <a:avLst>
              <a:gd name="adj" fmla="val 3920"/>
            </a:avLst>
          </a:prstGeom>
          <a:solidFill>
            <a:srgbClr val="CCEEFF"/>
          </a:solidFill>
          <a:ln w="7620">
            <a:solidFill>
              <a:srgbClr val="B2D4E5"/>
            </a:solidFill>
            <a:prstDash val="solid"/>
          </a:ln>
        </p:spPr>
      </p:sp>
      <p:sp>
        <p:nvSpPr>
          <p:cNvPr id="5" name="Text 2"/>
          <p:cNvSpPr/>
          <p:nvPr/>
        </p:nvSpPr>
        <p:spPr>
          <a:xfrm>
            <a:off x="948690" y="4565809"/>
            <a:ext cx="2744986" cy="343138"/>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Project Goal</a:t>
            </a:r>
            <a:endParaRPr lang="en-US" sz="2150" dirty="0"/>
          </a:p>
        </p:txBody>
      </p:sp>
      <p:sp>
        <p:nvSpPr>
          <p:cNvPr id="6" name="Text 3"/>
          <p:cNvSpPr/>
          <p:nvPr/>
        </p:nvSpPr>
        <p:spPr>
          <a:xfrm>
            <a:off x="948690" y="5034320"/>
            <a:ext cx="3816072" cy="100405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Accelerate neural network training for MNIST digit classification using GPU-based computation</a:t>
            </a:r>
            <a:endParaRPr lang="en-US" sz="1600" dirty="0"/>
          </a:p>
        </p:txBody>
      </p:sp>
      <p:sp>
        <p:nvSpPr>
          <p:cNvPr id="7" name="Shape 4"/>
          <p:cNvSpPr/>
          <p:nvPr/>
        </p:nvSpPr>
        <p:spPr>
          <a:xfrm>
            <a:off x="5190530" y="4349115"/>
            <a:ext cx="4249460" cy="2240637"/>
          </a:xfrm>
          <a:prstGeom prst="roundRect">
            <a:avLst>
              <a:gd name="adj" fmla="val 3920"/>
            </a:avLst>
          </a:prstGeom>
          <a:solidFill>
            <a:srgbClr val="CCEEFF"/>
          </a:solidFill>
          <a:ln w="7620">
            <a:solidFill>
              <a:srgbClr val="B2D4E5"/>
            </a:solidFill>
            <a:prstDash val="solid"/>
          </a:ln>
        </p:spPr>
      </p:sp>
      <p:sp>
        <p:nvSpPr>
          <p:cNvPr id="8" name="Text 5"/>
          <p:cNvSpPr/>
          <p:nvPr/>
        </p:nvSpPr>
        <p:spPr>
          <a:xfrm>
            <a:off x="5407223" y="4565809"/>
            <a:ext cx="2744986" cy="343138"/>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Motivation</a:t>
            </a:r>
            <a:endParaRPr lang="en-US" sz="2150" dirty="0"/>
          </a:p>
        </p:txBody>
      </p:sp>
      <p:sp>
        <p:nvSpPr>
          <p:cNvPr id="9" name="Text 6"/>
          <p:cNvSpPr/>
          <p:nvPr/>
        </p:nvSpPr>
        <p:spPr>
          <a:xfrm>
            <a:off x="5407223" y="5034320"/>
            <a:ext cx="3816072" cy="100405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Leverage GPU's parallel processing capabilities for matrix operations central to neural networks</a:t>
            </a:r>
            <a:endParaRPr lang="en-US" sz="1600" dirty="0"/>
          </a:p>
        </p:txBody>
      </p:sp>
      <p:sp>
        <p:nvSpPr>
          <p:cNvPr id="10" name="Shape 7"/>
          <p:cNvSpPr/>
          <p:nvPr/>
        </p:nvSpPr>
        <p:spPr>
          <a:xfrm>
            <a:off x="9649063" y="4349115"/>
            <a:ext cx="4249460" cy="2240637"/>
          </a:xfrm>
          <a:prstGeom prst="roundRect">
            <a:avLst>
              <a:gd name="adj" fmla="val 3920"/>
            </a:avLst>
          </a:prstGeom>
          <a:solidFill>
            <a:srgbClr val="CCEEFF"/>
          </a:solidFill>
          <a:ln w="7620">
            <a:solidFill>
              <a:srgbClr val="B2D4E5"/>
            </a:solidFill>
            <a:prstDash val="solid"/>
          </a:ln>
        </p:spPr>
      </p:sp>
      <p:sp>
        <p:nvSpPr>
          <p:cNvPr id="11" name="Text 8"/>
          <p:cNvSpPr/>
          <p:nvPr/>
        </p:nvSpPr>
        <p:spPr>
          <a:xfrm>
            <a:off x="9865757" y="4565809"/>
            <a:ext cx="2744986" cy="343138"/>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Network Structure</a:t>
            </a:r>
            <a:endParaRPr lang="en-US" sz="2150" dirty="0"/>
          </a:p>
        </p:txBody>
      </p:sp>
      <p:sp>
        <p:nvSpPr>
          <p:cNvPr id="12" name="Text 9"/>
          <p:cNvSpPr/>
          <p:nvPr/>
        </p:nvSpPr>
        <p:spPr>
          <a:xfrm>
            <a:off x="9865757" y="5034320"/>
            <a:ext cx="3816072" cy="1338739"/>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Input: 784 neurons (28x28 flattened images), Hidden: 128 neurons with ReLU, Output: 10 neurons with Softmax</a:t>
            </a:r>
            <a:endParaRPr lang="en-US" sz="1600" dirty="0"/>
          </a:p>
        </p:txBody>
      </p:sp>
      <p:sp>
        <p:nvSpPr>
          <p:cNvPr id="13" name="Text 10"/>
          <p:cNvSpPr/>
          <p:nvPr/>
        </p:nvSpPr>
        <p:spPr>
          <a:xfrm>
            <a:off x="731996" y="6825020"/>
            <a:ext cx="13166408" cy="669369"/>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Our neural network architecture is deliberately simple to focus on acceleration techniques rather than model complexity. The network processes grayscale images of handwritten digits, classifying them into one of ten possible digits (0-9).</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13109"/>
          </a:xfrm>
          <a:prstGeom prst="rect">
            <a:avLst/>
          </a:prstGeom>
        </p:spPr>
      </p:pic>
      <p:sp>
        <p:nvSpPr>
          <p:cNvPr id="3" name="Text 0"/>
          <p:cNvSpPr/>
          <p:nvPr/>
        </p:nvSpPr>
        <p:spPr>
          <a:xfrm>
            <a:off x="563642" y="2455902"/>
            <a:ext cx="7380803" cy="528399"/>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Petrona Bold" pitchFamily="34" charset="0"/>
                <a:ea typeface="Petrona Bold" pitchFamily="34" charset="-122"/>
                <a:cs typeface="Petrona Bold" pitchFamily="34" charset="-120"/>
              </a:rPr>
              <a:t>Sequential Implementation (Baseline)</a:t>
            </a:r>
            <a:endParaRPr lang="en-US" sz="3300" dirty="0"/>
          </a:p>
        </p:txBody>
      </p:sp>
      <p:pic>
        <p:nvPicPr>
          <p:cNvPr id="4" name="Image 1" descr="preencoded.png">    </p:cNvPr>
          <p:cNvPicPr>
            <a:picLocks noChangeAspect="1"/>
          </p:cNvPicPr>
          <p:nvPr/>
        </p:nvPicPr>
        <p:blipFill>
          <a:blip r:embed="rId2"/>
          <a:stretch>
            <a:fillRect/>
          </a:stretch>
        </p:blipFill>
        <p:spPr>
          <a:xfrm>
            <a:off x="563642" y="3225879"/>
            <a:ext cx="805220" cy="966311"/>
          </a:xfrm>
          <a:prstGeom prst="rect">
            <a:avLst/>
          </a:prstGeom>
        </p:spPr>
      </p:pic>
      <p:sp>
        <p:nvSpPr>
          <p:cNvPr id="5" name="Text 1"/>
          <p:cNvSpPr/>
          <p:nvPr/>
        </p:nvSpPr>
        <p:spPr>
          <a:xfrm>
            <a:off x="1610439" y="3386852"/>
            <a:ext cx="2119908" cy="264081"/>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Petrona Bold" pitchFamily="34" charset="0"/>
                <a:ea typeface="Petrona Bold" pitchFamily="34" charset="-122"/>
                <a:cs typeface="Petrona Bold" pitchFamily="34" charset="-120"/>
              </a:rPr>
              <a:t>Matrix Multiplication</a:t>
            </a:r>
            <a:endParaRPr lang="en-US" sz="1650" dirty="0"/>
          </a:p>
        </p:txBody>
      </p:sp>
      <p:sp>
        <p:nvSpPr>
          <p:cNvPr id="6" name="Text 2"/>
          <p:cNvSpPr/>
          <p:nvPr/>
        </p:nvSpPr>
        <p:spPr>
          <a:xfrm>
            <a:off x="1610439" y="3747492"/>
            <a:ext cx="12456319" cy="257651"/>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Performed using nested loops on CPU</a:t>
            </a:r>
            <a:endParaRPr lang="en-US" sz="1250" dirty="0"/>
          </a:p>
        </p:txBody>
      </p:sp>
      <p:pic>
        <p:nvPicPr>
          <p:cNvPr id="7" name="Image 2" descr="preencoded.png">    </p:cNvPr>
          <p:cNvPicPr>
            <a:picLocks noChangeAspect="1"/>
          </p:cNvPicPr>
          <p:nvPr/>
        </p:nvPicPr>
        <p:blipFill>
          <a:blip r:embed="rId3"/>
          <a:stretch>
            <a:fillRect/>
          </a:stretch>
        </p:blipFill>
        <p:spPr>
          <a:xfrm>
            <a:off x="563642" y="4192191"/>
            <a:ext cx="805220" cy="966311"/>
          </a:xfrm>
          <a:prstGeom prst="rect">
            <a:avLst/>
          </a:prstGeom>
        </p:spPr>
      </p:pic>
      <p:sp>
        <p:nvSpPr>
          <p:cNvPr id="8" name="Text 3"/>
          <p:cNvSpPr/>
          <p:nvPr/>
        </p:nvSpPr>
        <p:spPr>
          <a:xfrm>
            <a:off x="1610439" y="4353163"/>
            <a:ext cx="2113836" cy="264081"/>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Petrona Bold" pitchFamily="34" charset="0"/>
                <a:ea typeface="Petrona Bold" pitchFamily="34" charset="-122"/>
                <a:cs typeface="Petrona Bold" pitchFamily="34" charset="-120"/>
              </a:rPr>
              <a:t>Activation Functions</a:t>
            </a:r>
            <a:endParaRPr lang="en-US" sz="1650" dirty="0"/>
          </a:p>
        </p:txBody>
      </p:sp>
      <p:sp>
        <p:nvSpPr>
          <p:cNvPr id="9" name="Text 4"/>
          <p:cNvSpPr/>
          <p:nvPr/>
        </p:nvSpPr>
        <p:spPr>
          <a:xfrm>
            <a:off x="1610439" y="4713803"/>
            <a:ext cx="12456319" cy="257651"/>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ReLU and Softmax computed element-wise</a:t>
            </a:r>
            <a:endParaRPr lang="en-US" sz="1250" dirty="0"/>
          </a:p>
        </p:txBody>
      </p:sp>
      <p:pic>
        <p:nvPicPr>
          <p:cNvPr id="10" name="Image 3" descr="preencoded.png">    </p:cNvPr>
          <p:cNvPicPr>
            <a:picLocks noChangeAspect="1"/>
          </p:cNvPicPr>
          <p:nvPr/>
        </p:nvPicPr>
        <p:blipFill>
          <a:blip r:embed="rId4"/>
          <a:stretch>
            <a:fillRect/>
          </a:stretch>
        </p:blipFill>
        <p:spPr>
          <a:xfrm>
            <a:off x="563642" y="5158502"/>
            <a:ext cx="805220" cy="966311"/>
          </a:xfrm>
          <a:prstGeom prst="rect">
            <a:avLst/>
          </a:prstGeom>
        </p:spPr>
      </p:pic>
      <p:sp>
        <p:nvSpPr>
          <p:cNvPr id="11" name="Text 5"/>
          <p:cNvSpPr/>
          <p:nvPr/>
        </p:nvSpPr>
        <p:spPr>
          <a:xfrm>
            <a:off x="1610439" y="5319474"/>
            <a:ext cx="2190155" cy="264081"/>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Petrona Bold" pitchFamily="34" charset="0"/>
                <a:ea typeface="Petrona Bold" pitchFamily="34" charset="-122"/>
                <a:cs typeface="Petrona Bold" pitchFamily="34" charset="-120"/>
              </a:rPr>
              <a:t>Gradient Computation</a:t>
            </a:r>
            <a:endParaRPr lang="en-US" sz="1650" dirty="0"/>
          </a:p>
        </p:txBody>
      </p:sp>
      <p:sp>
        <p:nvSpPr>
          <p:cNvPr id="12" name="Text 6"/>
          <p:cNvSpPr/>
          <p:nvPr/>
        </p:nvSpPr>
        <p:spPr>
          <a:xfrm>
            <a:off x="1610439" y="5680115"/>
            <a:ext cx="12456319" cy="257651"/>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Done with nested loops sequentially</a:t>
            </a:r>
            <a:endParaRPr lang="en-US" sz="1250" dirty="0"/>
          </a:p>
        </p:txBody>
      </p:sp>
      <p:pic>
        <p:nvPicPr>
          <p:cNvPr id="13" name="Image 4" descr="preencoded.png">    </p:cNvPr>
          <p:cNvPicPr>
            <a:picLocks noChangeAspect="1"/>
          </p:cNvPicPr>
          <p:nvPr/>
        </p:nvPicPr>
        <p:blipFill>
          <a:blip r:embed="rId5"/>
          <a:stretch>
            <a:fillRect/>
          </a:stretch>
        </p:blipFill>
        <p:spPr>
          <a:xfrm>
            <a:off x="563642" y="6124813"/>
            <a:ext cx="805220" cy="966311"/>
          </a:xfrm>
          <a:prstGeom prst="rect">
            <a:avLst/>
          </a:prstGeom>
        </p:spPr>
      </p:pic>
      <p:sp>
        <p:nvSpPr>
          <p:cNvPr id="14" name="Text 7"/>
          <p:cNvSpPr/>
          <p:nvPr/>
        </p:nvSpPr>
        <p:spPr>
          <a:xfrm>
            <a:off x="1610439" y="6285786"/>
            <a:ext cx="2113836" cy="264081"/>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Petrona Bold" pitchFamily="34" charset="0"/>
                <a:ea typeface="Petrona Bold" pitchFamily="34" charset="-122"/>
                <a:cs typeface="Petrona Bold" pitchFamily="34" charset="-120"/>
              </a:rPr>
              <a:t>Weight Updates</a:t>
            </a:r>
            <a:endParaRPr lang="en-US" sz="1650" dirty="0"/>
          </a:p>
        </p:txBody>
      </p:sp>
      <p:sp>
        <p:nvSpPr>
          <p:cNvPr id="15" name="Text 8"/>
          <p:cNvSpPr/>
          <p:nvPr/>
        </p:nvSpPr>
        <p:spPr>
          <a:xfrm>
            <a:off x="1610439" y="6646426"/>
            <a:ext cx="12456319" cy="257651"/>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Handled sequentially without parallelization</a:t>
            </a:r>
            <a:endParaRPr lang="en-US" sz="1250" dirty="0"/>
          </a:p>
        </p:txBody>
      </p:sp>
      <p:sp>
        <p:nvSpPr>
          <p:cNvPr id="16" name="Text 9"/>
          <p:cNvSpPr/>
          <p:nvPr/>
        </p:nvSpPr>
        <p:spPr>
          <a:xfrm>
            <a:off x="563642" y="7272218"/>
            <a:ext cx="13503116" cy="515303"/>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Version 1 serves as our baseline implementation, executing all neural network operations sequentially on the CPU. This approach processes each computation one after another without any parallelism, providing a reference point for measuring performance improvements in subsequent versions.</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7461" y="799267"/>
            <a:ext cx="6366034" cy="597694"/>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Petrona Bold" pitchFamily="34" charset="0"/>
                <a:ea typeface="Petrona Bold" pitchFamily="34" charset="-122"/>
                <a:cs typeface="Petrona Bold" pitchFamily="34" charset="-120"/>
              </a:rPr>
              <a:t>Naive CUDA Implementation</a:t>
            </a:r>
            <a:endParaRPr lang="en-US" sz="3750" dirty="0"/>
          </a:p>
        </p:txBody>
      </p:sp>
      <p:sp>
        <p:nvSpPr>
          <p:cNvPr id="4" name="Shape 1"/>
          <p:cNvSpPr/>
          <p:nvPr/>
        </p:nvSpPr>
        <p:spPr>
          <a:xfrm>
            <a:off x="637461" y="1670090"/>
            <a:ext cx="7869079" cy="4389358"/>
          </a:xfrm>
          <a:prstGeom prst="roundRect">
            <a:avLst>
              <a:gd name="adj" fmla="val 1743"/>
            </a:avLst>
          </a:prstGeom>
          <a:noFill/>
          <a:ln w="7620">
            <a:solidFill>
              <a:srgbClr val="000000">
                <a:alpha val="8000"/>
              </a:srgbClr>
            </a:solidFill>
            <a:prstDash val="solid"/>
          </a:ln>
        </p:spPr>
      </p:sp>
      <p:sp>
        <p:nvSpPr>
          <p:cNvPr id="5" name="Shape 2"/>
          <p:cNvSpPr/>
          <p:nvPr/>
        </p:nvSpPr>
        <p:spPr>
          <a:xfrm>
            <a:off x="645081" y="1677710"/>
            <a:ext cx="7853005" cy="816531"/>
          </a:xfrm>
          <a:prstGeom prst="rect">
            <a:avLst/>
          </a:prstGeom>
          <a:solidFill>
            <a:srgbClr val="FFFFFF">
              <a:alpha val="4000"/>
            </a:srgbClr>
          </a:solidFill>
          <a:ln/>
        </p:spPr>
      </p:sp>
      <p:sp>
        <p:nvSpPr>
          <p:cNvPr id="6" name="Text 3"/>
          <p:cNvSpPr/>
          <p:nvPr/>
        </p:nvSpPr>
        <p:spPr>
          <a:xfrm>
            <a:off x="828080" y="1794510"/>
            <a:ext cx="2249448" cy="291465"/>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Component</a:t>
            </a:r>
            <a:endParaRPr lang="en-US" sz="1400" dirty="0"/>
          </a:p>
        </p:txBody>
      </p:sp>
      <p:sp>
        <p:nvSpPr>
          <p:cNvPr id="7" name="Text 4"/>
          <p:cNvSpPr/>
          <p:nvPr/>
        </p:nvSpPr>
        <p:spPr>
          <a:xfrm>
            <a:off x="3449241" y="1794510"/>
            <a:ext cx="2245638" cy="291465"/>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V1 (Sequential)</a:t>
            </a:r>
            <a:endParaRPr lang="en-US" sz="1400" dirty="0"/>
          </a:p>
        </p:txBody>
      </p:sp>
      <p:sp>
        <p:nvSpPr>
          <p:cNvPr id="8" name="Text 5"/>
          <p:cNvSpPr/>
          <p:nvPr/>
        </p:nvSpPr>
        <p:spPr>
          <a:xfrm>
            <a:off x="6066592" y="1794510"/>
            <a:ext cx="2249448" cy="58293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V2 (Naive GPU with CUDA)</a:t>
            </a:r>
            <a:endParaRPr lang="en-US" sz="1400" dirty="0"/>
          </a:p>
        </p:txBody>
      </p:sp>
      <p:sp>
        <p:nvSpPr>
          <p:cNvPr id="9" name="Shape 6"/>
          <p:cNvSpPr/>
          <p:nvPr/>
        </p:nvSpPr>
        <p:spPr>
          <a:xfrm>
            <a:off x="645081" y="2494240"/>
            <a:ext cx="7853005" cy="1107996"/>
          </a:xfrm>
          <a:prstGeom prst="rect">
            <a:avLst/>
          </a:prstGeom>
          <a:solidFill>
            <a:srgbClr val="000000">
              <a:alpha val="4000"/>
            </a:srgbClr>
          </a:solidFill>
          <a:ln/>
        </p:spPr>
      </p:sp>
      <p:sp>
        <p:nvSpPr>
          <p:cNvPr id="10" name="Text 7"/>
          <p:cNvSpPr/>
          <p:nvPr/>
        </p:nvSpPr>
        <p:spPr>
          <a:xfrm>
            <a:off x="828080" y="2611041"/>
            <a:ext cx="2249448" cy="291465"/>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Matrix Multiplication</a:t>
            </a:r>
            <a:endParaRPr lang="en-US" sz="1400" dirty="0"/>
          </a:p>
        </p:txBody>
      </p:sp>
      <p:sp>
        <p:nvSpPr>
          <p:cNvPr id="11" name="Text 8"/>
          <p:cNvSpPr/>
          <p:nvPr/>
        </p:nvSpPr>
        <p:spPr>
          <a:xfrm>
            <a:off x="3449241" y="2611041"/>
            <a:ext cx="2245638" cy="58293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Loops over rows and columns on CPU</a:t>
            </a:r>
            <a:endParaRPr lang="en-US" sz="1400" dirty="0"/>
          </a:p>
        </p:txBody>
      </p:sp>
      <p:sp>
        <p:nvSpPr>
          <p:cNvPr id="12" name="Text 9"/>
          <p:cNvSpPr/>
          <p:nvPr/>
        </p:nvSpPr>
        <p:spPr>
          <a:xfrm>
            <a:off x="6066592" y="2611041"/>
            <a:ext cx="2249448" cy="87439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Separate CUDA kernels using grid-strided parallelism</a:t>
            </a:r>
            <a:endParaRPr lang="en-US" sz="1400" dirty="0"/>
          </a:p>
        </p:txBody>
      </p:sp>
      <p:sp>
        <p:nvSpPr>
          <p:cNvPr id="13" name="Shape 10"/>
          <p:cNvSpPr/>
          <p:nvPr/>
        </p:nvSpPr>
        <p:spPr>
          <a:xfrm>
            <a:off x="645081" y="3602236"/>
            <a:ext cx="7853005" cy="816531"/>
          </a:xfrm>
          <a:prstGeom prst="rect">
            <a:avLst/>
          </a:prstGeom>
          <a:solidFill>
            <a:srgbClr val="FFFFFF">
              <a:alpha val="4000"/>
            </a:srgbClr>
          </a:solidFill>
          <a:ln/>
        </p:spPr>
      </p:sp>
      <p:sp>
        <p:nvSpPr>
          <p:cNvPr id="14" name="Text 11"/>
          <p:cNvSpPr/>
          <p:nvPr/>
        </p:nvSpPr>
        <p:spPr>
          <a:xfrm>
            <a:off x="828080" y="3719036"/>
            <a:ext cx="2249448" cy="291465"/>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Activation Functions</a:t>
            </a:r>
            <a:endParaRPr lang="en-US" sz="1400" dirty="0"/>
          </a:p>
        </p:txBody>
      </p:sp>
      <p:sp>
        <p:nvSpPr>
          <p:cNvPr id="15" name="Text 12"/>
          <p:cNvSpPr/>
          <p:nvPr/>
        </p:nvSpPr>
        <p:spPr>
          <a:xfrm>
            <a:off x="3449241" y="3719036"/>
            <a:ext cx="2245638" cy="58293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ReLU and Softmax on CPU</a:t>
            </a:r>
            <a:endParaRPr lang="en-US" sz="1400" dirty="0"/>
          </a:p>
        </p:txBody>
      </p:sp>
      <p:sp>
        <p:nvSpPr>
          <p:cNvPr id="16" name="Text 13"/>
          <p:cNvSpPr/>
          <p:nvPr/>
        </p:nvSpPr>
        <p:spPr>
          <a:xfrm>
            <a:off x="6066592" y="3719036"/>
            <a:ext cx="2249448" cy="58293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relu_kernel and softmax_kernel in CUDA</a:t>
            </a:r>
            <a:endParaRPr lang="en-US" sz="1400" dirty="0"/>
          </a:p>
        </p:txBody>
      </p:sp>
      <p:sp>
        <p:nvSpPr>
          <p:cNvPr id="17" name="Shape 14"/>
          <p:cNvSpPr/>
          <p:nvPr/>
        </p:nvSpPr>
        <p:spPr>
          <a:xfrm>
            <a:off x="645081" y="4418767"/>
            <a:ext cx="7853005" cy="816531"/>
          </a:xfrm>
          <a:prstGeom prst="rect">
            <a:avLst/>
          </a:prstGeom>
          <a:solidFill>
            <a:srgbClr val="000000">
              <a:alpha val="4000"/>
            </a:srgbClr>
          </a:solidFill>
          <a:ln/>
        </p:spPr>
      </p:sp>
      <p:sp>
        <p:nvSpPr>
          <p:cNvPr id="18" name="Text 15"/>
          <p:cNvSpPr/>
          <p:nvPr/>
        </p:nvSpPr>
        <p:spPr>
          <a:xfrm>
            <a:off x="828080" y="4535567"/>
            <a:ext cx="2249448" cy="291465"/>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Gradient Computation</a:t>
            </a:r>
            <a:endParaRPr lang="en-US" sz="1400" dirty="0"/>
          </a:p>
        </p:txBody>
      </p:sp>
      <p:sp>
        <p:nvSpPr>
          <p:cNvPr id="19" name="Text 16"/>
          <p:cNvSpPr/>
          <p:nvPr/>
        </p:nvSpPr>
        <p:spPr>
          <a:xfrm>
            <a:off x="3449241" y="4535567"/>
            <a:ext cx="2245638" cy="291465"/>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Done with nested loops</a:t>
            </a:r>
            <a:endParaRPr lang="en-US" sz="1400" dirty="0"/>
          </a:p>
        </p:txBody>
      </p:sp>
      <p:sp>
        <p:nvSpPr>
          <p:cNvPr id="20" name="Text 17"/>
          <p:cNvSpPr/>
          <p:nvPr/>
        </p:nvSpPr>
        <p:spPr>
          <a:xfrm>
            <a:off x="6066592" y="4535567"/>
            <a:ext cx="2249448" cy="58293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Parallel CUDA kernels for gradient computation</a:t>
            </a:r>
            <a:endParaRPr lang="en-US" sz="1400" dirty="0"/>
          </a:p>
        </p:txBody>
      </p:sp>
      <p:sp>
        <p:nvSpPr>
          <p:cNvPr id="21" name="Shape 18"/>
          <p:cNvSpPr/>
          <p:nvPr/>
        </p:nvSpPr>
        <p:spPr>
          <a:xfrm>
            <a:off x="645081" y="5235297"/>
            <a:ext cx="7853005" cy="816531"/>
          </a:xfrm>
          <a:prstGeom prst="rect">
            <a:avLst/>
          </a:prstGeom>
          <a:solidFill>
            <a:srgbClr val="FFFFFF">
              <a:alpha val="4000"/>
            </a:srgbClr>
          </a:solidFill>
          <a:ln/>
        </p:spPr>
      </p:sp>
      <p:sp>
        <p:nvSpPr>
          <p:cNvPr id="22" name="Text 19"/>
          <p:cNvSpPr/>
          <p:nvPr/>
        </p:nvSpPr>
        <p:spPr>
          <a:xfrm>
            <a:off x="828080" y="5352098"/>
            <a:ext cx="2249448" cy="291465"/>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Weight Updates</a:t>
            </a:r>
            <a:endParaRPr lang="en-US" sz="1400" dirty="0"/>
          </a:p>
        </p:txBody>
      </p:sp>
      <p:sp>
        <p:nvSpPr>
          <p:cNvPr id="23" name="Text 20"/>
          <p:cNvSpPr/>
          <p:nvPr/>
        </p:nvSpPr>
        <p:spPr>
          <a:xfrm>
            <a:off x="3449241" y="5352098"/>
            <a:ext cx="2245638" cy="291465"/>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Sequential updates</a:t>
            </a:r>
            <a:endParaRPr lang="en-US" sz="1400" dirty="0"/>
          </a:p>
        </p:txBody>
      </p:sp>
      <p:sp>
        <p:nvSpPr>
          <p:cNvPr id="24" name="Text 21"/>
          <p:cNvSpPr/>
          <p:nvPr/>
        </p:nvSpPr>
        <p:spPr>
          <a:xfrm>
            <a:off x="6066592" y="5352098"/>
            <a:ext cx="2249448" cy="58293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CUDA kernels for weight updates</a:t>
            </a:r>
            <a:endParaRPr lang="en-US" sz="1400" dirty="0"/>
          </a:p>
        </p:txBody>
      </p:sp>
      <p:sp>
        <p:nvSpPr>
          <p:cNvPr id="25" name="Text 22"/>
          <p:cNvSpPr/>
          <p:nvPr/>
        </p:nvSpPr>
        <p:spPr>
          <a:xfrm>
            <a:off x="637461" y="6264354"/>
            <a:ext cx="7869079" cy="116586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Version 2 moves computation to the GPU using CUDA. While all operations are parallelized across GPU cores, this implementation still faces significant bottlenecks, particularly in memory transfers between CPU and GPU. Basic parallelization alone doesn't guarantee performance improvements.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5077" y="625673"/>
            <a:ext cx="6323290" cy="576620"/>
          </a:xfrm>
          <a:prstGeom prst="rect">
            <a:avLst/>
          </a:prstGeom>
          <a:noFill/>
          <a:ln/>
        </p:spPr>
        <p:txBody>
          <a:bodyPr wrap="none" lIns="0" tIns="0" rIns="0" bIns="0" rtlCol="0" anchor="t"/>
          <a:lstStyle/>
          <a:p>
            <a:pPr algn="l" indent="0" marL="0">
              <a:lnSpc>
                <a:spcPts val="4500"/>
              </a:lnSpc>
              <a:buNone/>
            </a:pPr>
            <a:r>
              <a:rPr lang="en-US" sz="3600" b="1" dirty="0">
                <a:solidFill>
                  <a:srgbClr val="000000"/>
                </a:solidFill>
                <a:latin typeface="Petrona Bold" pitchFamily="34" charset="0"/>
                <a:ea typeface="Petrona Bold" pitchFamily="34" charset="-122"/>
                <a:cs typeface="Petrona Bold" pitchFamily="34" charset="-120"/>
              </a:rPr>
              <a:t>Initial Results &amp; Observations</a:t>
            </a:r>
            <a:endParaRPr lang="en-US" sz="3600" dirty="0"/>
          </a:p>
        </p:txBody>
      </p:sp>
      <p:pic>
        <p:nvPicPr>
          <p:cNvPr id="3" name="Image 0" descr="preencoded.png">    </p:cNvPr>
          <p:cNvPicPr>
            <a:picLocks noChangeAspect="1"/>
          </p:cNvPicPr>
          <p:nvPr/>
        </p:nvPicPr>
        <p:blipFill>
          <a:blip r:embed="rId1"/>
          <a:stretch>
            <a:fillRect/>
          </a:stretch>
        </p:blipFill>
        <p:spPr>
          <a:xfrm>
            <a:off x="615077" y="1553766"/>
            <a:ext cx="7248287" cy="4811435"/>
          </a:xfrm>
          <a:prstGeom prst="rect">
            <a:avLst/>
          </a:prstGeom>
        </p:spPr>
      </p:pic>
      <p:sp>
        <p:nvSpPr>
          <p:cNvPr id="4" name="Text 1"/>
          <p:cNvSpPr/>
          <p:nvPr/>
        </p:nvSpPr>
        <p:spPr>
          <a:xfrm>
            <a:off x="615077" y="6562844"/>
            <a:ext cx="13400246" cy="562213"/>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Surprisingly, our naive GPU implementation is actually slower than the CPU version. The graph reveals why: data transfer times between host and device overshadow the actual GPU execution times. Even though computations are faster on the GPU, the overhead of moving data back and forth negates these gains.</a:t>
            </a:r>
            <a:endParaRPr lang="en-US" sz="1350" dirty="0"/>
          </a:p>
        </p:txBody>
      </p:sp>
      <p:sp>
        <p:nvSpPr>
          <p:cNvPr id="5" name="Text 2"/>
          <p:cNvSpPr/>
          <p:nvPr/>
        </p:nvSpPr>
        <p:spPr>
          <a:xfrm>
            <a:off x="615077" y="7322701"/>
            <a:ext cx="13400246" cy="281107"/>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This highlights a critical lesson in GPU programming: memory management is often more important than computational parallelism.</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08861" y="321945"/>
            <a:ext cx="4750594" cy="383381"/>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Petrona Bold" pitchFamily="34" charset="0"/>
                <a:ea typeface="Petrona Bold" pitchFamily="34" charset="-122"/>
                <a:cs typeface="Petrona Bold" pitchFamily="34" charset="-120"/>
              </a:rPr>
              <a:t>Optimized CUDA Implementation</a:t>
            </a:r>
            <a:endParaRPr lang="en-US" sz="2400" dirty="0"/>
          </a:p>
        </p:txBody>
      </p:sp>
      <p:pic>
        <p:nvPicPr>
          <p:cNvPr id="3" name="Image 0" descr="preencoded.png">    </p:cNvPr>
          <p:cNvPicPr>
            <a:picLocks noChangeAspect="1"/>
          </p:cNvPicPr>
          <p:nvPr/>
        </p:nvPicPr>
        <p:blipFill>
          <a:blip r:embed="rId1"/>
          <a:stretch>
            <a:fillRect/>
          </a:stretch>
        </p:blipFill>
        <p:spPr>
          <a:xfrm>
            <a:off x="408861" y="938927"/>
            <a:ext cx="5356384" cy="3198376"/>
          </a:xfrm>
          <a:prstGeom prst="rect">
            <a:avLst/>
          </a:prstGeom>
        </p:spPr>
      </p:pic>
      <p:sp>
        <p:nvSpPr>
          <p:cNvPr id="4" name="Text 1"/>
          <p:cNvSpPr/>
          <p:nvPr/>
        </p:nvSpPr>
        <p:spPr>
          <a:xfrm>
            <a:off x="408861" y="4268629"/>
            <a:ext cx="13812679" cy="186809"/>
          </a:xfrm>
          <a:prstGeom prst="rect">
            <a:avLst/>
          </a:prstGeom>
          <a:noFill/>
          <a:ln/>
        </p:spPr>
        <p:txBody>
          <a:bodyPr wrap="none" lIns="0" tIns="0" rIns="0" bIns="0" rtlCol="0" anchor="t"/>
          <a:lstStyle/>
          <a:p>
            <a:pPr algn="l" indent="0" marL="0">
              <a:lnSpc>
                <a:spcPts val="1450"/>
              </a:lnSpc>
              <a:buNone/>
            </a:pPr>
            <a:endParaRPr lang="en-US" sz="900" dirty="0"/>
          </a:p>
        </p:txBody>
      </p:sp>
      <p:pic>
        <p:nvPicPr>
          <p:cNvPr id="5" name="Image 1" descr="preencoded.png">    </p:cNvPr>
          <p:cNvPicPr>
            <a:picLocks noChangeAspect="1"/>
          </p:cNvPicPr>
          <p:nvPr/>
        </p:nvPicPr>
        <p:blipFill>
          <a:blip r:embed="rId2"/>
          <a:stretch>
            <a:fillRect/>
          </a:stretch>
        </p:blipFill>
        <p:spPr>
          <a:xfrm>
            <a:off x="3007281" y="4586764"/>
            <a:ext cx="1709261" cy="682109"/>
          </a:xfrm>
          <a:prstGeom prst="rect">
            <a:avLst/>
          </a:prstGeom>
        </p:spPr>
      </p:pic>
      <p:pic>
        <p:nvPicPr>
          <p:cNvPr id="6" name="Image 2" descr="preencoded.png">    </p:cNvPr>
          <p:cNvPicPr>
            <a:picLocks noChangeAspect="1"/>
          </p:cNvPicPr>
          <p:nvPr/>
        </p:nvPicPr>
        <p:blipFill>
          <a:blip r:embed="rId3"/>
          <a:stretch>
            <a:fillRect/>
          </a:stretch>
        </p:blipFill>
        <p:spPr>
          <a:xfrm>
            <a:off x="3779758" y="4909899"/>
            <a:ext cx="164187" cy="205264"/>
          </a:xfrm>
          <a:prstGeom prst="rect">
            <a:avLst/>
          </a:prstGeom>
        </p:spPr>
      </p:pic>
      <p:sp>
        <p:nvSpPr>
          <p:cNvPr id="7" name="Text 2"/>
          <p:cNvSpPr/>
          <p:nvPr/>
        </p:nvSpPr>
        <p:spPr>
          <a:xfrm>
            <a:off x="4833342" y="4703564"/>
            <a:ext cx="1533406" cy="19169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Kernel Fusion</a:t>
            </a:r>
            <a:endParaRPr lang="en-US" sz="1200" dirty="0"/>
          </a:p>
        </p:txBody>
      </p:sp>
      <p:sp>
        <p:nvSpPr>
          <p:cNvPr id="8" name="Text 3"/>
          <p:cNvSpPr/>
          <p:nvPr/>
        </p:nvSpPr>
        <p:spPr>
          <a:xfrm>
            <a:off x="4833342" y="4965263"/>
            <a:ext cx="2647712" cy="18680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Combined operations to reduce kernel launches</a:t>
            </a:r>
            <a:endParaRPr lang="en-US" sz="900" dirty="0"/>
          </a:p>
        </p:txBody>
      </p:sp>
      <p:sp>
        <p:nvSpPr>
          <p:cNvPr id="9" name="Shape 4"/>
          <p:cNvSpPr/>
          <p:nvPr/>
        </p:nvSpPr>
        <p:spPr>
          <a:xfrm>
            <a:off x="4745712" y="5279588"/>
            <a:ext cx="9446657" cy="7620"/>
          </a:xfrm>
          <a:prstGeom prst="roundRect">
            <a:avLst>
              <a:gd name="adj" fmla="val 643996"/>
            </a:avLst>
          </a:prstGeom>
          <a:solidFill>
            <a:srgbClr val="B2D4E5"/>
          </a:solidFill>
          <a:ln/>
        </p:spPr>
      </p:sp>
      <p:pic>
        <p:nvPicPr>
          <p:cNvPr id="10" name="Image 3" descr="preencoded.png">    </p:cNvPr>
          <p:cNvPicPr>
            <a:picLocks noChangeAspect="1"/>
          </p:cNvPicPr>
          <p:nvPr/>
        </p:nvPicPr>
        <p:blipFill>
          <a:blip r:embed="rId4"/>
          <a:stretch>
            <a:fillRect/>
          </a:stretch>
        </p:blipFill>
        <p:spPr>
          <a:xfrm>
            <a:off x="2152650" y="5298043"/>
            <a:ext cx="3418523" cy="682109"/>
          </a:xfrm>
          <a:prstGeom prst="rect">
            <a:avLst/>
          </a:prstGeom>
        </p:spPr>
      </p:pic>
      <p:pic>
        <p:nvPicPr>
          <p:cNvPr id="11" name="Image 4" descr="preencoded.png">    </p:cNvPr>
          <p:cNvPicPr>
            <a:picLocks noChangeAspect="1"/>
          </p:cNvPicPr>
          <p:nvPr/>
        </p:nvPicPr>
        <p:blipFill>
          <a:blip r:embed="rId5"/>
          <a:stretch>
            <a:fillRect/>
          </a:stretch>
        </p:blipFill>
        <p:spPr>
          <a:xfrm>
            <a:off x="3779758" y="5536406"/>
            <a:ext cx="164187" cy="205264"/>
          </a:xfrm>
          <a:prstGeom prst="rect">
            <a:avLst/>
          </a:prstGeom>
        </p:spPr>
      </p:pic>
      <p:sp>
        <p:nvSpPr>
          <p:cNvPr id="12" name="Text 5"/>
          <p:cNvSpPr/>
          <p:nvPr/>
        </p:nvSpPr>
        <p:spPr>
          <a:xfrm>
            <a:off x="5687973" y="5414843"/>
            <a:ext cx="1576507" cy="19169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Shared Memory Tiling</a:t>
            </a:r>
            <a:endParaRPr lang="en-US" sz="1200" dirty="0"/>
          </a:p>
        </p:txBody>
      </p:sp>
      <p:sp>
        <p:nvSpPr>
          <p:cNvPr id="13" name="Text 6"/>
          <p:cNvSpPr/>
          <p:nvPr/>
        </p:nvSpPr>
        <p:spPr>
          <a:xfrm>
            <a:off x="5687973" y="5676543"/>
            <a:ext cx="2199203" cy="18680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Reduced global memory access latency</a:t>
            </a:r>
            <a:endParaRPr lang="en-US" sz="900" dirty="0"/>
          </a:p>
        </p:txBody>
      </p:sp>
      <p:sp>
        <p:nvSpPr>
          <p:cNvPr id="14" name="Shape 7"/>
          <p:cNvSpPr/>
          <p:nvPr/>
        </p:nvSpPr>
        <p:spPr>
          <a:xfrm>
            <a:off x="5600343" y="5990868"/>
            <a:ext cx="8592026" cy="7620"/>
          </a:xfrm>
          <a:prstGeom prst="roundRect">
            <a:avLst>
              <a:gd name="adj" fmla="val 643996"/>
            </a:avLst>
          </a:prstGeom>
          <a:solidFill>
            <a:srgbClr val="B2D4E5"/>
          </a:solidFill>
          <a:ln/>
        </p:spPr>
      </p:sp>
      <p:pic>
        <p:nvPicPr>
          <p:cNvPr id="15" name="Image 5" descr="preencoded.png">    </p:cNvPr>
          <p:cNvPicPr>
            <a:picLocks noChangeAspect="1"/>
          </p:cNvPicPr>
          <p:nvPr/>
        </p:nvPicPr>
        <p:blipFill>
          <a:blip r:embed="rId6"/>
          <a:stretch>
            <a:fillRect/>
          </a:stretch>
        </p:blipFill>
        <p:spPr>
          <a:xfrm>
            <a:off x="1298019" y="6009322"/>
            <a:ext cx="5127903" cy="682109"/>
          </a:xfrm>
          <a:prstGeom prst="rect">
            <a:avLst/>
          </a:prstGeom>
        </p:spPr>
      </p:pic>
      <p:pic>
        <p:nvPicPr>
          <p:cNvPr id="16" name="Image 6" descr="preencoded.png">    </p:cNvPr>
          <p:cNvPicPr>
            <a:picLocks noChangeAspect="1"/>
          </p:cNvPicPr>
          <p:nvPr/>
        </p:nvPicPr>
        <p:blipFill>
          <a:blip r:embed="rId7"/>
          <a:stretch>
            <a:fillRect/>
          </a:stretch>
        </p:blipFill>
        <p:spPr>
          <a:xfrm>
            <a:off x="3779877" y="6247686"/>
            <a:ext cx="164187" cy="205264"/>
          </a:xfrm>
          <a:prstGeom prst="rect">
            <a:avLst/>
          </a:prstGeom>
        </p:spPr>
      </p:pic>
      <p:sp>
        <p:nvSpPr>
          <p:cNvPr id="17" name="Text 8"/>
          <p:cNvSpPr/>
          <p:nvPr/>
        </p:nvSpPr>
        <p:spPr>
          <a:xfrm>
            <a:off x="6542723" y="6126123"/>
            <a:ext cx="1533406" cy="19169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CUDA Streams</a:t>
            </a:r>
            <a:endParaRPr lang="en-US" sz="1200" dirty="0"/>
          </a:p>
        </p:txBody>
      </p:sp>
      <p:sp>
        <p:nvSpPr>
          <p:cNvPr id="18" name="Text 9"/>
          <p:cNvSpPr/>
          <p:nvPr/>
        </p:nvSpPr>
        <p:spPr>
          <a:xfrm>
            <a:off x="6542723" y="6387822"/>
            <a:ext cx="2341959" cy="18680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Overlapped data transfer and computation</a:t>
            </a:r>
            <a:endParaRPr lang="en-US" sz="900" dirty="0"/>
          </a:p>
        </p:txBody>
      </p:sp>
      <p:sp>
        <p:nvSpPr>
          <p:cNvPr id="19" name="Shape 10"/>
          <p:cNvSpPr/>
          <p:nvPr/>
        </p:nvSpPr>
        <p:spPr>
          <a:xfrm>
            <a:off x="6455093" y="6702147"/>
            <a:ext cx="7737277" cy="7620"/>
          </a:xfrm>
          <a:prstGeom prst="roundRect">
            <a:avLst>
              <a:gd name="adj" fmla="val 643996"/>
            </a:avLst>
          </a:prstGeom>
          <a:solidFill>
            <a:srgbClr val="B2D4E5"/>
          </a:solidFill>
          <a:ln/>
        </p:spPr>
      </p:sp>
      <p:pic>
        <p:nvPicPr>
          <p:cNvPr id="20" name="Image 7" descr="preencoded.png">    </p:cNvPr>
          <p:cNvPicPr>
            <a:picLocks noChangeAspect="1"/>
          </p:cNvPicPr>
          <p:nvPr/>
        </p:nvPicPr>
        <p:blipFill>
          <a:blip r:embed="rId8"/>
          <a:stretch>
            <a:fillRect/>
          </a:stretch>
        </p:blipFill>
        <p:spPr>
          <a:xfrm>
            <a:off x="443389" y="6720602"/>
            <a:ext cx="6837164" cy="682109"/>
          </a:xfrm>
          <a:prstGeom prst="rect">
            <a:avLst/>
          </a:prstGeom>
        </p:spPr>
      </p:pic>
      <p:pic>
        <p:nvPicPr>
          <p:cNvPr id="21" name="Image 8" descr="preencoded.png">    </p:cNvPr>
          <p:cNvPicPr>
            <a:picLocks noChangeAspect="1"/>
          </p:cNvPicPr>
          <p:nvPr/>
        </p:nvPicPr>
        <p:blipFill>
          <a:blip r:embed="rId9"/>
          <a:stretch>
            <a:fillRect/>
          </a:stretch>
        </p:blipFill>
        <p:spPr>
          <a:xfrm>
            <a:off x="3779758" y="6958965"/>
            <a:ext cx="164187" cy="205264"/>
          </a:xfrm>
          <a:prstGeom prst="rect">
            <a:avLst/>
          </a:prstGeom>
        </p:spPr>
      </p:pic>
      <p:sp>
        <p:nvSpPr>
          <p:cNvPr id="22" name="Text 11"/>
          <p:cNvSpPr/>
          <p:nvPr/>
        </p:nvSpPr>
        <p:spPr>
          <a:xfrm>
            <a:off x="7397353" y="6837402"/>
            <a:ext cx="1533406" cy="191691"/>
          </a:xfrm>
          <a:prstGeom prst="rect">
            <a:avLst/>
          </a:prstGeom>
          <a:noFill/>
          <a:ln/>
        </p:spPr>
        <p:txBody>
          <a:bodyPr wrap="none" lIns="0" tIns="0" rIns="0" bIns="0" rtlCol="0" anchor="t"/>
          <a:lstStyle/>
          <a:p>
            <a:pPr algn="l" indent="0" marL="0">
              <a:lnSpc>
                <a:spcPts val="1500"/>
              </a:lnSpc>
              <a:buNone/>
            </a:pPr>
            <a:r>
              <a:rPr lang="en-US" sz="1200" b="1" dirty="0">
                <a:solidFill>
                  <a:srgbClr val="272525"/>
                </a:solidFill>
                <a:latin typeface="Petrona Bold" pitchFamily="34" charset="0"/>
                <a:ea typeface="Petrona Bold" pitchFamily="34" charset="-122"/>
                <a:cs typeface="Petrona Bold" pitchFamily="34" charset="-120"/>
              </a:rPr>
              <a:t>Pinned Memory</a:t>
            </a:r>
            <a:endParaRPr lang="en-US" sz="1200" dirty="0"/>
          </a:p>
        </p:txBody>
      </p:sp>
      <p:sp>
        <p:nvSpPr>
          <p:cNvPr id="23" name="Text 12"/>
          <p:cNvSpPr/>
          <p:nvPr/>
        </p:nvSpPr>
        <p:spPr>
          <a:xfrm>
            <a:off x="7397353" y="7099102"/>
            <a:ext cx="1556623" cy="18680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Faster host-device transfers</a:t>
            </a:r>
            <a:endParaRPr lang="en-US" sz="900" dirty="0"/>
          </a:p>
        </p:txBody>
      </p:sp>
      <p:sp>
        <p:nvSpPr>
          <p:cNvPr id="24" name="Text 13"/>
          <p:cNvSpPr/>
          <p:nvPr/>
        </p:nvSpPr>
        <p:spPr>
          <a:xfrm>
            <a:off x="408861" y="7534037"/>
            <a:ext cx="13812679" cy="373618"/>
          </a:xfrm>
          <a:prstGeom prst="rect">
            <a:avLst/>
          </a:prstGeom>
          <a:noFill/>
          <a:ln/>
        </p:spPr>
        <p:txBody>
          <a:bodyPr wrap="squar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Version 3 addresses the bottlenecks identified in V2 through sophisticated optimization techniques. By reducing memory transfer overhead and improving computational efficiency, these optimizations aim to unlock the true potential of GPU acceleration.</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03384" y="316944"/>
            <a:ext cx="4869299" cy="378143"/>
          </a:xfrm>
          <a:prstGeom prst="rect">
            <a:avLst/>
          </a:prstGeom>
          <a:noFill/>
          <a:ln/>
        </p:spPr>
        <p:txBody>
          <a:bodyPr wrap="none" lIns="0" tIns="0" rIns="0" bIns="0" rtlCol="0" anchor="t"/>
          <a:lstStyle/>
          <a:p>
            <a:pPr algn="l" indent="0" marL="0">
              <a:lnSpc>
                <a:spcPts val="2950"/>
              </a:lnSpc>
              <a:buNone/>
            </a:pPr>
            <a:r>
              <a:rPr lang="en-US" sz="2350" b="1" dirty="0">
                <a:solidFill>
                  <a:srgbClr val="000000"/>
                </a:solidFill>
                <a:latin typeface="Petrona Bold" pitchFamily="34" charset="0"/>
                <a:ea typeface="Petrona Bold" pitchFamily="34" charset="-122"/>
                <a:cs typeface="Petrona Bold" pitchFamily="34" charset="-120"/>
              </a:rPr>
              <a:t>Optimized Implementation Results</a:t>
            </a:r>
            <a:endParaRPr lang="en-US" sz="2350" dirty="0"/>
          </a:p>
        </p:txBody>
      </p:sp>
      <p:pic>
        <p:nvPicPr>
          <p:cNvPr id="3" name="Image 0" descr="preencoded.png">    </p:cNvPr>
          <p:cNvPicPr>
            <a:picLocks noChangeAspect="1"/>
          </p:cNvPicPr>
          <p:nvPr/>
        </p:nvPicPr>
        <p:blipFill>
          <a:blip r:embed="rId1"/>
          <a:stretch>
            <a:fillRect/>
          </a:stretch>
        </p:blipFill>
        <p:spPr>
          <a:xfrm>
            <a:off x="403384" y="867966"/>
            <a:ext cx="4138255" cy="3154918"/>
          </a:xfrm>
          <a:prstGeom prst="rect">
            <a:avLst/>
          </a:prstGeom>
        </p:spPr>
      </p:pic>
      <p:pic>
        <p:nvPicPr>
          <p:cNvPr id="4" name="Image 1" descr="preencoded.png">    </p:cNvPr>
          <p:cNvPicPr>
            <a:picLocks noChangeAspect="1"/>
          </p:cNvPicPr>
          <p:nvPr/>
        </p:nvPicPr>
        <p:blipFill>
          <a:blip r:embed="rId2"/>
          <a:stretch>
            <a:fillRect/>
          </a:stretch>
        </p:blipFill>
        <p:spPr>
          <a:xfrm>
            <a:off x="403384" y="4152543"/>
            <a:ext cx="6259711" cy="3263027"/>
          </a:xfrm>
          <a:prstGeom prst="rect">
            <a:avLst/>
          </a:prstGeom>
        </p:spPr>
      </p:pic>
      <p:sp>
        <p:nvSpPr>
          <p:cNvPr id="5" name="Text 1"/>
          <p:cNvSpPr/>
          <p:nvPr/>
        </p:nvSpPr>
        <p:spPr>
          <a:xfrm>
            <a:off x="403384" y="7545229"/>
            <a:ext cx="13823633" cy="368618"/>
          </a:xfrm>
          <a:prstGeom prst="rect">
            <a:avLst/>
          </a:prstGeom>
          <a:noFill/>
          <a:ln/>
        </p:spPr>
        <p:txBody>
          <a:bodyPr wrap="squar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The optimized implementation achieves a remarkable 16x speedup over the baseline. This dramatic improvement comes from addressing memory bottlenecks and optimizing GPU execution patterns. While there's a slight accuracy trade-off in the first epoch, the final model maintains excellent classification performance.</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1506" y="488990"/>
            <a:ext cx="4661892" cy="582811"/>
          </a:xfrm>
          <a:prstGeom prst="rect">
            <a:avLst/>
          </a:prstGeom>
          <a:noFill/>
          <a:ln/>
        </p:spPr>
        <p:txBody>
          <a:bodyPr wrap="none" lIns="0" tIns="0" rIns="0" bIns="0" rtlCol="0" anchor="t"/>
          <a:lstStyle/>
          <a:p>
            <a:pPr algn="l" indent="0" marL="0">
              <a:lnSpc>
                <a:spcPts val="4550"/>
              </a:lnSpc>
              <a:buNone/>
            </a:pPr>
            <a:r>
              <a:rPr lang="en-US" sz="3650" b="1" dirty="0">
                <a:solidFill>
                  <a:srgbClr val="000000"/>
                </a:solidFill>
                <a:latin typeface="Petrona Bold" pitchFamily="34" charset="0"/>
                <a:ea typeface="Petrona Bold" pitchFamily="34" charset="-122"/>
                <a:cs typeface="Petrona Bold" pitchFamily="34" charset="-120"/>
              </a:rPr>
              <a:t>Tradeoffs:</a:t>
            </a:r>
            <a:endParaRPr lang="en-US" sz="3650" dirty="0"/>
          </a:p>
        </p:txBody>
      </p:sp>
      <p:sp>
        <p:nvSpPr>
          <p:cNvPr id="3" name="Text 1"/>
          <p:cNvSpPr/>
          <p:nvPr/>
        </p:nvSpPr>
        <p:spPr>
          <a:xfrm>
            <a:off x="621506" y="1426964"/>
            <a:ext cx="13387388" cy="284202"/>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This does come at the price of some accuracy (mainly in Epoch 1) though and an increase in loss.</a:t>
            </a:r>
            <a:endParaRPr lang="en-US" sz="1350" dirty="0"/>
          </a:p>
        </p:txBody>
      </p:sp>
      <p:pic>
        <p:nvPicPr>
          <p:cNvPr id="4" name="Image 0" descr="preencoded.png">    </p:cNvPr>
          <p:cNvPicPr>
            <a:picLocks noChangeAspect="1"/>
          </p:cNvPicPr>
          <p:nvPr/>
        </p:nvPicPr>
        <p:blipFill>
          <a:blip r:embed="rId1"/>
          <a:stretch>
            <a:fillRect/>
          </a:stretch>
        </p:blipFill>
        <p:spPr>
          <a:xfrm>
            <a:off x="621506" y="1910953"/>
            <a:ext cx="6974086" cy="4861560"/>
          </a:xfrm>
          <a:prstGeom prst="rect">
            <a:avLst/>
          </a:prstGeom>
        </p:spPr>
      </p:pic>
      <p:sp>
        <p:nvSpPr>
          <p:cNvPr id="5" name="Text 2"/>
          <p:cNvSpPr/>
          <p:nvPr/>
        </p:nvSpPr>
        <p:spPr>
          <a:xfrm>
            <a:off x="621506" y="6972300"/>
            <a:ext cx="13387388" cy="284202"/>
          </a:xfrm>
          <a:prstGeom prst="rect">
            <a:avLst/>
          </a:prstGeom>
          <a:noFill/>
          <a:ln/>
        </p:spPr>
        <p:txBody>
          <a:bodyPr wrap="none" lIns="0" tIns="0" rIns="0" bIns="0" rtlCol="0" anchor="t"/>
          <a:lstStyle/>
          <a:p>
            <a:pPr algn="l" indent="0" marL="0">
              <a:lnSpc>
                <a:spcPts val="2200"/>
              </a:lnSpc>
              <a:buNone/>
            </a:pPr>
            <a:endParaRPr lang="en-US" sz="1350" dirty="0"/>
          </a:p>
        </p:txBody>
      </p:sp>
      <p:sp>
        <p:nvSpPr>
          <p:cNvPr id="6" name="Text 3"/>
          <p:cNvSpPr/>
          <p:nvPr/>
        </p:nvSpPr>
        <p:spPr>
          <a:xfrm>
            <a:off x="621506" y="7456289"/>
            <a:ext cx="13387388" cy="284202"/>
          </a:xfrm>
          <a:prstGeom prst="rect">
            <a:avLst/>
          </a:prstGeom>
          <a:noFill/>
          <a:ln/>
        </p:spPr>
        <p:txBody>
          <a:bodyPr wrap="none" lIns="0" tIns="0" rIns="0" bIns="0" rtlCol="0" anchor="t"/>
          <a:lstStyle/>
          <a:p>
            <a:pPr algn="l" indent="0" marL="0">
              <a:lnSpc>
                <a:spcPts val="2200"/>
              </a:lnSpc>
              <a:buNone/>
            </a:pP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23768"/>
            <a:ext cx="10113169"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Tensor Cores &amp; Further Optimization</a:t>
            </a:r>
            <a:endParaRPr lang="en-US" sz="4650" dirty="0"/>
          </a:p>
        </p:txBody>
      </p:sp>
      <p:pic>
        <p:nvPicPr>
          <p:cNvPr id="3" name="Image 0" descr="preencoded.png">    </p:cNvPr>
          <p:cNvPicPr>
            <a:picLocks noChangeAspect="1"/>
          </p:cNvPicPr>
          <p:nvPr/>
        </p:nvPicPr>
        <p:blipFill>
          <a:blip r:embed="rId1"/>
          <a:stretch>
            <a:fillRect/>
          </a:stretch>
        </p:blipFill>
        <p:spPr>
          <a:xfrm>
            <a:off x="3402330" y="3693557"/>
            <a:ext cx="7825621" cy="7825621"/>
          </a:xfrm>
          <a:prstGeom prst="rect">
            <a:avLst/>
          </a:prstGeom>
        </p:spPr>
      </p:pic>
      <p:pic>
        <p:nvPicPr>
          <p:cNvPr id="4" name="Image 1" descr="preencoded.png">    </p:cNvPr>
          <p:cNvPicPr>
            <a:picLocks noChangeAspect="1"/>
          </p:cNvPicPr>
          <p:nvPr/>
        </p:nvPicPr>
        <p:blipFill>
          <a:blip r:embed="rId2"/>
          <a:stretch>
            <a:fillRect/>
          </a:stretch>
        </p:blipFill>
        <p:spPr>
          <a:xfrm>
            <a:off x="4412456" y="6243995"/>
            <a:ext cx="382667" cy="478393"/>
          </a:xfrm>
          <a:prstGeom prst="rect">
            <a:avLst/>
          </a:prstGeom>
        </p:spPr>
      </p:pic>
      <p:pic>
        <p:nvPicPr>
          <p:cNvPr id="5" name="Image 2" descr="preencoded.png">    </p:cNvPr>
          <p:cNvPicPr>
            <a:picLocks noChangeAspect="1"/>
          </p:cNvPicPr>
          <p:nvPr/>
        </p:nvPicPr>
        <p:blipFill>
          <a:blip r:embed="rId3"/>
          <a:stretch>
            <a:fillRect/>
          </a:stretch>
        </p:blipFill>
        <p:spPr>
          <a:xfrm>
            <a:off x="3402330" y="3693557"/>
            <a:ext cx="7825621" cy="7825621"/>
          </a:xfrm>
          <a:prstGeom prst="rect">
            <a:avLst/>
          </a:prstGeom>
        </p:spPr>
      </p:pic>
      <p:pic>
        <p:nvPicPr>
          <p:cNvPr id="6" name="Image 3" descr="preencoded.png">    </p:cNvPr>
          <p:cNvPicPr>
            <a:picLocks noChangeAspect="1"/>
          </p:cNvPicPr>
          <p:nvPr/>
        </p:nvPicPr>
        <p:blipFill>
          <a:blip r:embed="rId4"/>
          <a:stretch>
            <a:fillRect/>
          </a:stretch>
        </p:blipFill>
        <p:spPr>
          <a:xfrm>
            <a:off x="6000631" y="4655820"/>
            <a:ext cx="382667" cy="478393"/>
          </a:xfrm>
          <a:prstGeom prst="rect">
            <a:avLst/>
          </a:prstGeom>
        </p:spPr>
      </p:pic>
      <p:pic>
        <p:nvPicPr>
          <p:cNvPr id="7" name="Image 4" descr="preencoded.png">    </p:cNvPr>
          <p:cNvPicPr>
            <a:picLocks noChangeAspect="1"/>
          </p:cNvPicPr>
          <p:nvPr/>
        </p:nvPicPr>
        <p:blipFill>
          <a:blip r:embed="rId5"/>
          <a:stretch>
            <a:fillRect/>
          </a:stretch>
        </p:blipFill>
        <p:spPr>
          <a:xfrm>
            <a:off x="3402330" y="3693557"/>
            <a:ext cx="7825621" cy="7825621"/>
          </a:xfrm>
          <a:prstGeom prst="rect">
            <a:avLst/>
          </a:prstGeom>
        </p:spPr>
      </p:pic>
      <p:pic>
        <p:nvPicPr>
          <p:cNvPr id="8" name="Image 5" descr="preencoded.png">    </p:cNvPr>
          <p:cNvPicPr>
            <a:picLocks noChangeAspect="1"/>
          </p:cNvPicPr>
          <p:nvPr/>
        </p:nvPicPr>
        <p:blipFill>
          <a:blip r:embed="rId6"/>
          <a:stretch>
            <a:fillRect/>
          </a:stretch>
        </p:blipFill>
        <p:spPr>
          <a:xfrm>
            <a:off x="8246745" y="4655820"/>
            <a:ext cx="382667" cy="478393"/>
          </a:xfrm>
          <a:prstGeom prst="rect">
            <a:avLst/>
          </a:prstGeom>
        </p:spPr>
      </p:pic>
      <p:pic>
        <p:nvPicPr>
          <p:cNvPr id="9" name="Image 6" descr="preencoded.png">    </p:cNvPr>
          <p:cNvPicPr>
            <a:picLocks noChangeAspect="1"/>
          </p:cNvPicPr>
          <p:nvPr/>
        </p:nvPicPr>
        <p:blipFill>
          <a:blip r:embed="rId7"/>
          <a:stretch>
            <a:fillRect/>
          </a:stretch>
        </p:blipFill>
        <p:spPr>
          <a:xfrm>
            <a:off x="3402330" y="3693557"/>
            <a:ext cx="7825621" cy="7825621"/>
          </a:xfrm>
          <a:prstGeom prst="rect">
            <a:avLst/>
          </a:prstGeom>
        </p:spPr>
      </p:pic>
      <p:pic>
        <p:nvPicPr>
          <p:cNvPr id="10" name="Image 7" descr="preencoded.png">    </p:cNvPr>
          <p:cNvPicPr>
            <a:picLocks noChangeAspect="1"/>
          </p:cNvPicPr>
          <p:nvPr/>
        </p:nvPicPr>
        <p:blipFill>
          <a:blip r:embed="rId8"/>
          <a:stretch>
            <a:fillRect/>
          </a:stretch>
        </p:blipFill>
        <p:spPr>
          <a:xfrm>
            <a:off x="9834920" y="6243995"/>
            <a:ext cx="382667" cy="478393"/>
          </a:xfrm>
          <a:prstGeom prst="rect">
            <a:avLst/>
          </a:prstGeom>
        </p:spPr>
      </p:pic>
      <p:sp>
        <p:nvSpPr>
          <p:cNvPr id="11" name="Text 1"/>
          <p:cNvSpPr/>
          <p:nvPr/>
        </p:nvSpPr>
        <p:spPr>
          <a:xfrm>
            <a:off x="807958" y="3092291"/>
            <a:ext cx="2977039" cy="372070"/>
          </a:xfrm>
          <a:prstGeom prst="rect">
            <a:avLst/>
          </a:prstGeom>
          <a:noFill/>
          <a:ln/>
        </p:spPr>
        <p:txBody>
          <a:bodyPr wrap="none" lIns="0" tIns="0" rIns="0" bIns="0" rtlCol="0" anchor="t"/>
          <a:lstStyle/>
          <a:p>
            <a:pPr algn="ct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Specialized Hardware</a:t>
            </a:r>
            <a:endParaRPr lang="en-US" sz="2300" dirty="0"/>
          </a:p>
        </p:txBody>
      </p:sp>
      <p:sp>
        <p:nvSpPr>
          <p:cNvPr id="12" name="Text 2"/>
          <p:cNvSpPr/>
          <p:nvPr/>
        </p:nvSpPr>
        <p:spPr>
          <a:xfrm>
            <a:off x="793790" y="3600450"/>
            <a:ext cx="3005495" cy="1088708"/>
          </a:xfrm>
          <a:prstGeom prst="rect">
            <a:avLst/>
          </a:prstGeom>
          <a:noFill/>
          <a:ln/>
        </p:spPr>
        <p:txBody>
          <a:bodyPr wrap="squar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Dedicated matrix multiplication units on modern GPUs</a:t>
            </a:r>
            <a:endParaRPr lang="en-US" sz="1750" dirty="0"/>
          </a:p>
        </p:txBody>
      </p:sp>
      <p:sp>
        <p:nvSpPr>
          <p:cNvPr id="13" name="Text 3"/>
          <p:cNvSpPr/>
          <p:nvPr/>
        </p:nvSpPr>
        <p:spPr>
          <a:xfrm>
            <a:off x="4153733" y="2184559"/>
            <a:ext cx="2977039" cy="372070"/>
          </a:xfrm>
          <a:prstGeom prst="rect">
            <a:avLst/>
          </a:prstGeom>
          <a:noFill/>
          <a:ln/>
        </p:spPr>
        <p:txBody>
          <a:bodyPr wrap="none" lIns="0" tIns="0" rIns="0" bIns="0" rtlCol="0" anchor="t"/>
          <a:lstStyle/>
          <a:p>
            <a:pPr algn="ct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FP16 Precision</a:t>
            </a:r>
            <a:endParaRPr lang="en-US" sz="2300" dirty="0"/>
          </a:p>
        </p:txBody>
      </p:sp>
      <p:sp>
        <p:nvSpPr>
          <p:cNvPr id="14" name="Text 4"/>
          <p:cNvSpPr/>
          <p:nvPr/>
        </p:nvSpPr>
        <p:spPr>
          <a:xfrm>
            <a:off x="4139446" y="2692718"/>
            <a:ext cx="3005614" cy="725805"/>
          </a:xfrm>
          <a:prstGeom prst="rect">
            <a:avLst/>
          </a:prstGeom>
          <a:noFill/>
          <a:ln/>
        </p:spPr>
        <p:txBody>
          <a:bodyPr wrap="squar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Half-precision floating point for faster computation</a:t>
            </a:r>
            <a:endParaRPr lang="en-US" sz="1750" dirty="0"/>
          </a:p>
        </p:txBody>
      </p:sp>
      <p:sp>
        <p:nvSpPr>
          <p:cNvPr id="15" name="Text 5"/>
          <p:cNvSpPr/>
          <p:nvPr/>
        </p:nvSpPr>
        <p:spPr>
          <a:xfrm>
            <a:off x="7499509" y="1821656"/>
            <a:ext cx="2977039" cy="372070"/>
          </a:xfrm>
          <a:prstGeom prst="rect">
            <a:avLst/>
          </a:prstGeom>
          <a:noFill/>
          <a:ln/>
        </p:spPr>
        <p:txBody>
          <a:bodyPr wrap="none" lIns="0" tIns="0" rIns="0" bIns="0" rtlCol="0" anchor="t"/>
          <a:lstStyle/>
          <a:p>
            <a:pPr algn="ct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cuBLAS Integration</a:t>
            </a:r>
            <a:endParaRPr lang="en-US" sz="2300" dirty="0"/>
          </a:p>
        </p:txBody>
      </p:sp>
      <p:sp>
        <p:nvSpPr>
          <p:cNvPr id="16" name="Text 6"/>
          <p:cNvSpPr/>
          <p:nvPr/>
        </p:nvSpPr>
        <p:spPr>
          <a:xfrm>
            <a:off x="7485221" y="2329815"/>
            <a:ext cx="3005614" cy="1088708"/>
          </a:xfrm>
          <a:prstGeom prst="rect">
            <a:avLst/>
          </a:prstGeom>
          <a:noFill/>
          <a:ln/>
        </p:spPr>
        <p:txBody>
          <a:bodyPr wrap="squar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Leveraging optimized libraries for matrix operations</a:t>
            </a:r>
            <a:endParaRPr lang="en-US" sz="1750" dirty="0"/>
          </a:p>
        </p:txBody>
      </p:sp>
      <p:sp>
        <p:nvSpPr>
          <p:cNvPr id="17" name="Text 7"/>
          <p:cNvSpPr/>
          <p:nvPr/>
        </p:nvSpPr>
        <p:spPr>
          <a:xfrm>
            <a:off x="10830997" y="2720221"/>
            <a:ext cx="3005614" cy="744141"/>
          </a:xfrm>
          <a:prstGeom prst="rect">
            <a:avLst/>
          </a:prstGeom>
          <a:noFill/>
          <a:ln/>
        </p:spPr>
        <p:txBody>
          <a:bodyPr wrap="square" lIns="0" tIns="0" rIns="0" bIns="0" rtlCol="0" anchor="t"/>
          <a:lstStyle/>
          <a:p>
            <a:pPr algn="ct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Speed-Accuracy Trade-off</a:t>
            </a:r>
            <a:endParaRPr lang="en-US" sz="2300" dirty="0"/>
          </a:p>
        </p:txBody>
      </p:sp>
      <p:sp>
        <p:nvSpPr>
          <p:cNvPr id="18" name="Text 8"/>
          <p:cNvSpPr/>
          <p:nvPr/>
        </p:nvSpPr>
        <p:spPr>
          <a:xfrm>
            <a:off x="10830997" y="3600450"/>
            <a:ext cx="3005614" cy="1088708"/>
          </a:xfrm>
          <a:prstGeom prst="rect">
            <a:avLst/>
          </a:prstGeom>
          <a:noFill/>
          <a:ln/>
        </p:spPr>
        <p:txBody>
          <a:bodyPr wrap="squar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Managing precision reduction while maintaining results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2025-04-20T18:49:28Z</dcterms:created>
  <dcterms:modified xsi:type="dcterms:W3CDTF">2025-04-20T18:49:28Z</dcterms:modified>
</cp:coreProperties>
</file>